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11" r:id="rId3"/>
    <p:sldId id="301" r:id="rId4"/>
    <p:sldId id="486" r:id="rId5"/>
    <p:sldId id="487" r:id="rId6"/>
    <p:sldId id="488" r:id="rId7"/>
    <p:sldId id="489" r:id="rId8"/>
    <p:sldId id="490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484" r:id="rId17"/>
    <p:sldId id="485" r:id="rId18"/>
    <p:sldId id="315" r:id="rId19"/>
    <p:sldId id="500" r:id="rId20"/>
    <p:sldId id="502" r:id="rId21"/>
    <p:sldId id="499" r:id="rId22"/>
    <p:sldId id="503" r:id="rId23"/>
    <p:sldId id="504" r:id="rId24"/>
    <p:sldId id="505" r:id="rId25"/>
    <p:sldId id="506" r:id="rId26"/>
    <p:sldId id="507" r:id="rId27"/>
    <p:sldId id="508" r:id="rId28"/>
    <p:sldId id="509" r:id="rId29"/>
    <p:sldId id="510" r:id="rId30"/>
    <p:sldId id="421" r:id="rId31"/>
    <p:sldId id="515" r:id="rId32"/>
    <p:sldId id="516" r:id="rId33"/>
    <p:sldId id="517" r:id="rId34"/>
    <p:sldId id="518" r:id="rId35"/>
    <p:sldId id="519" r:id="rId36"/>
    <p:sldId id="520" r:id="rId37"/>
    <p:sldId id="522" r:id="rId38"/>
    <p:sldId id="521" r:id="rId39"/>
    <p:sldId id="514" r:id="rId40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4AF"/>
    <a:srgbClr val="B2B2B2"/>
    <a:srgbClr val="3B3F9A"/>
    <a:srgbClr val="73BD1E"/>
    <a:srgbClr val="80C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0" autoAdjust="0"/>
    <p:restoredTop sz="96187" autoAdjust="0"/>
  </p:normalViewPr>
  <p:slideViewPr>
    <p:cSldViewPr>
      <p:cViewPr varScale="1">
        <p:scale>
          <a:sx n="112" d="100"/>
          <a:sy n="112" d="100"/>
        </p:scale>
        <p:origin x="52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393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4F523-2976-4174-88ED-2DF2BEE2C04F}" type="datetimeFigureOut">
              <a:rPr lang="ko-KR" altLang="en-US" smtClean="0"/>
              <a:pPr/>
              <a:t>2015-08-27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AC8B9-8F33-4B99-92AE-C05D8D1401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486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6CF1B68-8AD9-4DC5-97C9-2848D997D0C1}" type="datetimeFigureOut">
              <a:rPr lang="ko-KR" altLang="en-US"/>
              <a:pPr>
                <a:defRPr/>
              </a:pPr>
              <a:t>2015-08-27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499E1FA-13E0-4991-9E12-2615794BE6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3536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워드표지_세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2239963"/>
            <a:ext cx="1830388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auto">
          <a:xfrm>
            <a:off x="5851525" y="6524625"/>
            <a:ext cx="2941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/>
            <a:r>
              <a:rPr lang="en-US" altLang="ko-KR" sz="900" dirty="0">
                <a:solidFill>
                  <a:srgbClr val="4764AF"/>
                </a:solidFill>
                <a:latin typeface="맑은 고딕" pitchFamily="50" charset="-127"/>
              </a:rPr>
              <a:t>Copyright </a:t>
            </a:r>
            <a:r>
              <a:rPr lang="en-US" altLang="ko-KR" sz="900" dirty="0" smtClean="0">
                <a:solidFill>
                  <a:srgbClr val="4764AF"/>
                </a:solidFill>
                <a:latin typeface="맑은 고딕" pitchFamily="50" charset="-127"/>
              </a:rPr>
              <a:t>2014 </a:t>
            </a:r>
            <a:r>
              <a:rPr lang="en-US" altLang="ko-KR" sz="900" dirty="0">
                <a:solidFill>
                  <a:srgbClr val="4764AF"/>
                </a:solidFill>
                <a:latin typeface="맑은 고딕" pitchFamily="50" charset="-127"/>
              </a:rPr>
              <a:t>CASTIS. All right reserved.</a:t>
            </a:r>
            <a:endParaRPr lang="ko-KR" altLang="ko-KR" sz="900" dirty="0"/>
          </a:p>
        </p:txBody>
      </p:sp>
      <p:pic>
        <p:nvPicPr>
          <p:cNvPr id="6" name="그림 8" descr="슬로건_blu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39763"/>
            <a:ext cx="13033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10" descr="graphic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4797425"/>
            <a:ext cx="3497262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446088" y="612775"/>
            <a:ext cx="358775" cy="377825"/>
          </a:xfrm>
          <a:prstGeom prst="rect">
            <a:avLst/>
          </a:prstGeom>
          <a:solidFill>
            <a:srgbClr val="3B3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446088" y="-3175"/>
            <a:ext cx="358775" cy="377825"/>
          </a:xfrm>
          <a:prstGeom prst="rect">
            <a:avLst/>
          </a:prstGeom>
          <a:solidFill>
            <a:srgbClr val="3B3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04325" y="2725698"/>
            <a:ext cx="4824536" cy="48727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rgbClr val="3B3F9A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0"/>
          </p:nvPr>
        </p:nvSpPr>
        <p:spPr>
          <a:xfrm>
            <a:off x="6853684" y="3238143"/>
            <a:ext cx="1939320" cy="279643"/>
          </a:xfrm>
        </p:spPr>
        <p:txBody>
          <a:bodyPr>
            <a:noAutofit/>
          </a:bodyPr>
          <a:lstStyle>
            <a:lvl1pPr algn="r">
              <a:buNone/>
              <a:defRPr sz="1200">
                <a:solidFill>
                  <a:srgbClr val="3B3F9A"/>
                </a:solidFill>
              </a:defRPr>
            </a:lvl1pPr>
            <a:lvl2pPr algn="r">
              <a:buFont typeface="Arial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algn="r">
              <a:buNone/>
              <a:defRPr sz="1200">
                <a:solidFill>
                  <a:schemeClr val="bg1"/>
                </a:solidFill>
              </a:defRPr>
            </a:lvl3pPr>
            <a:lvl4pPr algn="r">
              <a:buNone/>
              <a:defRPr sz="1200">
                <a:solidFill>
                  <a:schemeClr val="bg1"/>
                </a:solidFill>
              </a:defRPr>
            </a:lvl4pPr>
            <a:lvl5pPr algn="r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31050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mh\Desktop\CI개편서식\로고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615113"/>
            <a:ext cx="631825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354013" y="506413"/>
            <a:ext cx="277812" cy="292100"/>
          </a:xfrm>
          <a:prstGeom prst="rect">
            <a:avLst/>
          </a:prstGeom>
          <a:solidFill>
            <a:srgbClr val="3B3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354013" y="0"/>
            <a:ext cx="277812" cy="292100"/>
          </a:xfrm>
          <a:prstGeom prst="rect">
            <a:avLst/>
          </a:prstGeom>
          <a:solidFill>
            <a:srgbClr val="3B3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1622" y="429831"/>
            <a:ext cx="8051611" cy="418058"/>
          </a:xfrm>
        </p:spPr>
        <p:txBody>
          <a:bodyPr>
            <a:normAutofit/>
          </a:bodyPr>
          <a:lstStyle>
            <a:lvl1pPr algn="l">
              <a:defRPr sz="1600" b="0" baseline="0">
                <a:solidFill>
                  <a:srgbClr val="73BD1E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44616"/>
          </a:xfrm>
        </p:spPr>
        <p:txBody>
          <a:bodyPr>
            <a:normAutofit/>
          </a:bodyPr>
          <a:lstStyle>
            <a:lvl1pPr>
              <a:buFont typeface="Wingdings" pitchFamily="2" charset="2"/>
              <a:buChar char="§"/>
              <a:defRPr sz="1400" b="1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74625" y="6559550"/>
            <a:ext cx="719138" cy="249238"/>
          </a:xfrm>
        </p:spPr>
        <p:txBody>
          <a:bodyPr/>
          <a:lstStyle>
            <a:lvl1pPr algn="l">
              <a:defRPr sz="900"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7083170E-DDDE-47C3-8ECB-862A7590032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636588" y="465138"/>
            <a:ext cx="1013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1600" dirty="0">
                <a:solidFill>
                  <a:srgbClr val="73BD1E"/>
                </a:solidFill>
                <a:latin typeface="+mn-ea"/>
                <a:ea typeface="+mn-ea"/>
              </a:rPr>
              <a:t>Contents</a:t>
            </a:r>
            <a:endParaRPr kumimoji="0" lang="ko-KR" altLang="en-US" sz="1600">
              <a:solidFill>
                <a:srgbClr val="73BD1E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354013" y="0"/>
            <a:ext cx="277812" cy="292100"/>
          </a:xfrm>
          <a:prstGeom prst="rect">
            <a:avLst/>
          </a:prstGeom>
          <a:solidFill>
            <a:srgbClr val="3B3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354013" y="506413"/>
            <a:ext cx="277812" cy="292100"/>
          </a:xfrm>
          <a:prstGeom prst="rect">
            <a:avLst/>
          </a:prstGeom>
          <a:solidFill>
            <a:srgbClr val="3B3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74625" y="6559550"/>
            <a:ext cx="719138" cy="249238"/>
          </a:xfrm>
        </p:spPr>
        <p:txBody>
          <a:bodyPr/>
          <a:lstStyle>
            <a:lvl1pPr algn="l">
              <a:defRPr sz="900"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C412CFFE-A5AA-4029-8231-12793F34217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097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" descr="슬로건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93688"/>
            <a:ext cx="14763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58763" y="239713"/>
            <a:ext cx="485775" cy="454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354013" y="0"/>
            <a:ext cx="277812" cy="292100"/>
          </a:xfrm>
          <a:prstGeom prst="rect">
            <a:avLst/>
          </a:prstGeom>
          <a:solidFill>
            <a:srgbClr val="3B3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354013" y="506413"/>
            <a:ext cx="277812" cy="292100"/>
          </a:xfrm>
          <a:prstGeom prst="rect">
            <a:avLst/>
          </a:prstGeom>
          <a:solidFill>
            <a:srgbClr val="3B3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9" descr="슬로건_blu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15938"/>
            <a:ext cx="11017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10" descr="로고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13" y="69850"/>
            <a:ext cx="9017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12" descr="graphic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5084763"/>
            <a:ext cx="2622550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915816" y="2780928"/>
            <a:ext cx="874440" cy="648072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rgbClr val="73BD1E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773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일반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mh\Desktop\CI개편서식\로고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615113"/>
            <a:ext cx="631825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9144000" cy="620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74625" y="6559550"/>
            <a:ext cx="719138" cy="249238"/>
          </a:xfrm>
          <a:prstGeom prst="rect">
            <a:avLst/>
          </a:prstGeom>
        </p:spPr>
        <p:txBody>
          <a:bodyPr/>
          <a:lstStyle>
            <a:lvl1pPr algn="l">
              <a:defRPr sz="900"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8F40F5DD-3E77-4326-A18A-C79D0430B2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>
          <a:xfrm>
            <a:off x="251520" y="22324"/>
            <a:ext cx="4161011" cy="288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67692" y="255588"/>
            <a:ext cx="3024188" cy="360189"/>
          </a:xfrm>
          <a:prstGeom prst="rect">
            <a:avLst/>
          </a:prstGeom>
        </p:spPr>
        <p:txBody>
          <a:bodyPr anchor="ctr"/>
          <a:lstStyle>
            <a:lvl1pPr marL="0" indent="0" algn="l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909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71CF2B4-9E00-408F-A31A-9343A101F0D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259632" y="2725738"/>
            <a:ext cx="7568457" cy="10633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C&amp;M Cloud UI CCA Overview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인기순위 리스트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0181897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getPopularityChart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5" cy="35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나만의 추천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283569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getPurchasedProductListForRecommendation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recommendContentGroupByAssetId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87347"/>
            <a:ext cx="6387464" cy="3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MD </a:t>
            </a:r>
            <a:r>
              <a:rPr lang="ko-KR" alt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추천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getAssetList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5" cy="3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7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가입자별</a:t>
            </a:r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추천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613042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recommendAssetBySubscriber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4" cy="3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9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포스터 리스트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667958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getContentGroupList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5" cy="3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연관 </a:t>
            </a:r>
            <a:r>
              <a:rPr lang="ko-KR" alt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컨텐츠</a:t>
            </a:r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리스트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511335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recommendContentGroupByAssetId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4" cy="3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3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Consolas" panose="020B0609020204030204" pitchFamily="49" charset="0"/>
                <a:ea typeface="맑은 고딕" pitchFamily="50" charset="-127"/>
                <a:cs typeface="Consolas" panose="020B0609020204030204" pitchFamily="49" charset="0"/>
              </a:rPr>
              <a:t>MYTV </a:t>
            </a:r>
            <a:r>
              <a:rPr lang="en-US" altLang="ko-KR" b="1" dirty="0" err="1" smtClean="0">
                <a:latin typeface="Consolas" panose="020B0609020204030204" pitchFamily="49" charset="0"/>
                <a:ea typeface="맑은 고딕" pitchFamily="50" charset="-127"/>
                <a:cs typeface="Consolas" panose="020B0609020204030204" pitchFamily="49" charset="0"/>
              </a:rPr>
              <a:t>ViewType</a:t>
            </a:r>
            <a:r>
              <a:rPr lang="en-US" altLang="ko-KR" b="1" dirty="0" smtClean="0">
                <a:latin typeface="Consolas" panose="020B0609020204030204" pitchFamily="49" charset="0"/>
                <a:ea typeface="맑은 고딕" pitchFamily="50" charset="-127"/>
                <a:cs typeface="Consolas" panose="020B0609020204030204" pitchFamily="49" charset="0"/>
              </a:rPr>
              <a:t> </a:t>
            </a:r>
            <a:r>
              <a:rPr lang="en-US" altLang="ko-KR" b="1" dirty="0" smtClean="0">
                <a:latin typeface="Consolas" panose="020B0609020204030204" pitchFamily="49" charset="0"/>
                <a:ea typeface="맑은 고딕" pitchFamily="50" charset="-127"/>
                <a:cs typeface="Consolas" panose="020B0609020204030204" pitchFamily="49" charset="0"/>
              </a:rPr>
              <a:t>Table</a:t>
            </a:r>
            <a:endParaRPr lang="ko-KR" altLang="en-US" b="1" dirty="0">
              <a:latin typeface="Consolas" panose="020B0609020204030204" pitchFamily="49" charset="0"/>
              <a:ea typeface="맑은 고딕" pitchFamily="50" charset="-127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351479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14600"/>
                <a:gridCol w="1656184"/>
                <a:gridCol w="425881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Type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ViewType</a:t>
                      </a:r>
                      <a:r>
                        <a:rPr lang="en-US" altLang="ko-KR" sz="1200" dirty="0" smtClean="0"/>
                        <a:t> Value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마이 </a:t>
                      </a:r>
                      <a:r>
                        <a:rPr lang="en-US" altLang="ko-KR" sz="1200" dirty="0" smtClean="0">
                          <a:latin typeface="+mn-lt"/>
                        </a:rPr>
                        <a:t>TV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myTV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쿠폰 </a:t>
                      </a:r>
                      <a:r>
                        <a:rPr lang="en-US" altLang="ko-KR" sz="1200" dirty="0" smtClean="0">
                          <a:latin typeface="+mn-lt"/>
                        </a:rPr>
                        <a:t>&amp; </a:t>
                      </a:r>
                      <a:r>
                        <a:rPr lang="ko-KR" altLang="en-US" sz="1200" smtClean="0">
                          <a:latin typeface="+mn-lt"/>
                        </a:rPr>
                        <a:t>할인권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couponShop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VOD </a:t>
                      </a:r>
                      <a:r>
                        <a:rPr lang="ko-KR" altLang="en-US" sz="1200" smtClean="0">
                          <a:latin typeface="+mn-lt"/>
                        </a:rPr>
                        <a:t>이용 목록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myList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스마트폰</a:t>
                      </a:r>
                      <a:r>
                        <a:rPr lang="ko-KR" altLang="en-US" sz="1200" dirty="0" smtClean="0"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앱</a:t>
                      </a:r>
                      <a:r>
                        <a:rPr lang="ko-KR" altLang="en-US" sz="1200" dirty="0" smtClean="0">
                          <a:latin typeface="+mn-lt"/>
                        </a:rPr>
                        <a:t> 서비스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mobileChoice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이용자 가이드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help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쿠폰구매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2000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쿠폰등록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100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쿠폰사용내역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2020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쿠폰 이용안내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2030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월정액</a:t>
                      </a:r>
                      <a:r>
                        <a:rPr lang="ko-KR" altLang="en-US" sz="1200" dirty="0" smtClean="0">
                          <a:latin typeface="+mn-lt"/>
                        </a:rPr>
                        <a:t> 쿠폰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2040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할인권 사용내역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2050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구매목록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100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시청목록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110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월정액</a:t>
                      </a:r>
                      <a:r>
                        <a:rPr lang="ko-KR" altLang="en-US" sz="1200" dirty="0" smtClean="0">
                          <a:latin typeface="+mn-lt"/>
                        </a:rPr>
                        <a:t> 가입내역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1130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Consolas" panose="020B0609020204030204" pitchFamily="49" charset="0"/>
                <a:ea typeface="맑은 고딕" pitchFamily="50" charset="-127"/>
                <a:cs typeface="Consolas" panose="020B0609020204030204" pitchFamily="49" charset="0"/>
              </a:rPr>
              <a:t>MYTV </a:t>
            </a:r>
            <a:r>
              <a:rPr lang="en-US" altLang="ko-KR" b="1" dirty="0" err="1" smtClean="0">
                <a:latin typeface="Consolas" panose="020B0609020204030204" pitchFamily="49" charset="0"/>
                <a:ea typeface="맑은 고딕" pitchFamily="50" charset="-127"/>
                <a:cs typeface="Consolas" panose="020B0609020204030204" pitchFamily="49" charset="0"/>
              </a:rPr>
              <a:t>ViewType</a:t>
            </a:r>
            <a:r>
              <a:rPr lang="en-US" altLang="ko-KR" b="1" dirty="0" smtClean="0">
                <a:latin typeface="Consolas" panose="020B0609020204030204" pitchFamily="49" charset="0"/>
                <a:ea typeface="맑은 고딕" pitchFamily="50" charset="-127"/>
                <a:cs typeface="Consolas" panose="020B0609020204030204" pitchFamily="49" charset="0"/>
              </a:rPr>
              <a:t> </a:t>
            </a:r>
            <a:r>
              <a:rPr lang="en-US" altLang="ko-KR" b="1" dirty="0" smtClean="0">
                <a:latin typeface="Consolas" panose="020B0609020204030204" pitchFamily="49" charset="0"/>
                <a:ea typeface="맑은 고딕" pitchFamily="50" charset="-127"/>
                <a:cs typeface="Consolas" panose="020B0609020204030204" pitchFamily="49" charset="0"/>
              </a:rPr>
              <a:t>Table</a:t>
            </a:r>
            <a:endParaRPr lang="ko-KR" altLang="en-US" b="1" dirty="0">
              <a:latin typeface="Consolas" panose="020B0609020204030204" pitchFamily="49" charset="0"/>
              <a:ea typeface="맑은 고딕" pitchFamily="50" charset="-127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292485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14600"/>
                <a:gridCol w="1656184"/>
                <a:gridCol w="425881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Type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ViewType</a:t>
                      </a:r>
                      <a:r>
                        <a:rPr lang="en-US" altLang="ko-KR" sz="1200" dirty="0" smtClean="0"/>
                        <a:t> Value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스마트폰</a:t>
                      </a:r>
                      <a:r>
                        <a:rPr lang="ko-KR" altLang="en-US" sz="1200" dirty="0" smtClean="0">
                          <a:latin typeface="+mn-lt"/>
                        </a:rPr>
                        <a:t> 등록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2100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찜목록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2110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이용자 가이드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2200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5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쿠폰 구매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303550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getCouponProductList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5" cy="3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쿠폰 등록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416517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chargeCoupon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4" cy="3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2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2988685D-4D4B-4886-8209-6ADA80A1347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1600" dirty="0" smtClean="0">
                <a:solidFill>
                  <a:srgbClr val="80C34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Revision HISTORY</a:t>
            </a:r>
            <a:endParaRPr lang="ko-KR" altLang="en-US" sz="1600" dirty="0">
              <a:solidFill>
                <a:srgbClr val="80C34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14332"/>
              </p:ext>
            </p:extLst>
          </p:nvPr>
        </p:nvGraphicFramePr>
        <p:xfrm>
          <a:off x="251522" y="1285874"/>
          <a:ext cx="8316217" cy="43898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92086"/>
                <a:gridCol w="864096"/>
                <a:gridCol w="936104"/>
                <a:gridCol w="4680520"/>
                <a:gridCol w="1043411"/>
              </a:tblGrid>
              <a:tr h="2020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ea typeface="맑은 고딕" pitchFamily="50" charset="-127"/>
                          <a:cs typeface="Consolas" panose="020B0609020204030204" pitchFamily="49" charset="0"/>
                        </a:rPr>
                        <a:t>Version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90000" marR="90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ea typeface="맑은 고딕" pitchFamily="50" charset="-127"/>
                          <a:cs typeface="Consolas" panose="020B0609020204030204" pitchFamily="49" charset="0"/>
                        </a:rPr>
                        <a:t>DATE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90000" marR="90000" marT="46793" marB="46793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ea typeface="맑은 고딕" pitchFamily="50" charset="-127"/>
                          <a:cs typeface="Consolas" panose="020B0609020204030204" pitchFamily="49" charset="0"/>
                        </a:rPr>
                        <a:t>Author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90000" marR="90000" marT="46793" marB="46793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itchFamily="50" charset="-127"/>
                          <a:cs typeface="Consolas" panose="020B0609020204030204" pitchFamily="49" charset="0"/>
                        </a:rPr>
                        <a:t>CONTENTS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90000" marR="90000" marT="46793" marB="46793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itchFamily="50" charset="-127"/>
                          <a:cs typeface="Consolas" panose="020B0609020204030204" pitchFamily="49" charset="0"/>
                        </a:rPr>
                        <a:t>Reviewed by</a:t>
                      </a:r>
                    </a:p>
                  </a:txBody>
                  <a:tcPr marL="90000" marR="90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72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ea typeface="맑은 고딕" pitchFamily="50" charset="-127"/>
                          <a:cs typeface="Consolas" panose="020B0609020204030204" pitchFamily="49" charset="0"/>
                        </a:rPr>
                        <a:t>1.0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ea typeface="맑은 고딕" pitchFamily="50" charset="-127"/>
                          <a:cs typeface="Consolas" panose="020B0609020204030204" pitchFamily="49" charset="0"/>
                        </a:rPr>
                        <a:t>2015.08.28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0" marR="0" marT="46793" marB="46793"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itchFamily="50" charset="-127"/>
                          <a:cs typeface="Consolas" panose="020B0609020204030204" pitchFamily="49" charset="0"/>
                        </a:rPr>
                        <a:t>유석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ea typeface="맑은 고딕" pitchFamily="50" charset="-127"/>
                          <a:cs typeface="Consolas" panose="020B0609020204030204" pitchFamily="49" charset="0"/>
                        </a:rPr>
                        <a:t>Initial Release Version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T="45713" marB="45713"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맑은 고딕" pitchFamily="50" charset="-127"/>
                          <a:cs typeface="Consolas" panose="020B0609020204030204" pitchFamily="49" charset="0"/>
                        </a:rPr>
                        <a:t>-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02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45713" marB="4571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0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45713" marB="4571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0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45713" marB="4571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0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45713" marB="4571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0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45713" marB="4571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0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45713" marB="4571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0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45713" marB="4571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0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45713" marB="4571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0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45713" marB="4571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0" marR="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T="45713" marB="4571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0" marR="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T="45713" marB="45713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맑은 고딕" pitchFamily="50" charset="-127"/>
                        <a:cs typeface="Consolas" panose="020B0609020204030204" pitchFamily="49" charset="0"/>
                      </a:endParaRPr>
                    </a:p>
                  </a:txBody>
                  <a:tcPr marL="36000" marR="36000" marT="46793" marB="46793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50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쿠폰 사용내역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8960228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getCouponUseHistory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4" cy="3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1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쿠폰 이용안내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626145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Hard-Coding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4" cy="3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월정액</a:t>
            </a:r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쿠폰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getAutopayCouponProductList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4" cy="3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1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할인권 사용내역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408850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getDiscountCouponUseHistory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4" cy="3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구매 목록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190923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getPurchasedProductList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908050"/>
            <a:ext cx="6387462" cy="3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0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시청 목록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949511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getServiceLogList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908050"/>
            <a:ext cx="6387462" cy="3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월정액</a:t>
            </a:r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가입목록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1584090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getRCPProductList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908050"/>
            <a:ext cx="6387462" cy="3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스마트폰</a:t>
            </a:r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등록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394629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getUserList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908050"/>
            <a:ext cx="6387462" cy="359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찜목록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001487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getWishList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removeWishItem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908050"/>
            <a:ext cx="6387462" cy="359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이용가이드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709807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getContentGroupList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getAssetList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908050"/>
            <a:ext cx="6387462" cy="359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latin typeface="Consolas" panose="020B0609020204030204" pitchFamily="49" charset="0"/>
                <a:ea typeface="맑은 고딕" pitchFamily="50" charset="-127"/>
                <a:cs typeface="Consolas" panose="020B0609020204030204" pitchFamily="49" charset="0"/>
              </a:rPr>
              <a:t>ViewType</a:t>
            </a:r>
            <a:r>
              <a:rPr lang="en-US" altLang="ko-KR" b="1" dirty="0" smtClean="0">
                <a:latin typeface="Consolas" panose="020B0609020204030204" pitchFamily="49" charset="0"/>
                <a:ea typeface="맑은 고딕" pitchFamily="50" charset="-127"/>
                <a:cs typeface="Consolas" panose="020B0609020204030204" pitchFamily="49" charset="0"/>
              </a:rPr>
              <a:t> Table</a:t>
            </a:r>
            <a:endParaRPr lang="ko-KR" altLang="en-US" b="1" dirty="0">
              <a:latin typeface="Consolas" panose="020B0609020204030204" pitchFamily="49" charset="0"/>
              <a:ea typeface="맑은 고딕" pitchFamily="50" charset="-127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597326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14600"/>
                <a:gridCol w="1656184"/>
                <a:gridCol w="425881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Type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ViewType</a:t>
                      </a:r>
                      <a:r>
                        <a:rPr lang="en-US" altLang="ko-KR" sz="1200" dirty="0" smtClean="0"/>
                        <a:t> Value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카테고리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에셋</a:t>
                      </a:r>
                      <a:r>
                        <a:rPr lang="ko-KR" altLang="en-US" sz="1200" dirty="0" smtClean="0">
                          <a:latin typeface="+mn-lt"/>
                        </a:rPr>
                        <a:t> 리스트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컨텐츠</a:t>
                      </a:r>
                      <a:r>
                        <a:rPr lang="ko-KR" altLang="en-US" sz="1200" dirty="0" smtClean="0">
                          <a:latin typeface="+mn-lt"/>
                        </a:rPr>
                        <a:t> 그룹 리스트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번들 상품 리스트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41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이벤트 리스트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50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완료된 이벤트 리스트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1051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인기순위 리스트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200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나만의 추천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310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MD </a:t>
                      </a:r>
                      <a:r>
                        <a:rPr lang="ko-KR" altLang="en-US" sz="1200" smtClean="0">
                          <a:latin typeface="+mn-lt"/>
                        </a:rPr>
                        <a:t>추천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1021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가입자별</a:t>
                      </a:r>
                      <a:r>
                        <a:rPr lang="ko-KR" altLang="en-US" sz="1200" dirty="0" smtClean="0">
                          <a:latin typeface="+mn-lt"/>
                        </a:rPr>
                        <a:t> 추천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1311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포스터 리스트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1031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프로그램 리스트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3000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MOD View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MODPage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06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15816" y="2780928"/>
            <a:ext cx="5976664" cy="648072"/>
          </a:xfrm>
        </p:spPr>
        <p:txBody>
          <a:bodyPr>
            <a:normAutofit/>
          </a:bodyPr>
          <a:lstStyle/>
          <a:p>
            <a:endParaRPr lang="ko-KR" altLang="en-US" b="1" dirty="0">
              <a:latin typeface="Consolas" panose="020B0609020204030204" pitchFamily="49" charset="0"/>
              <a:ea typeface="맑은 고딕" pitchFamily="50" charset="-127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559550"/>
            <a:ext cx="719138" cy="249238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키워드 검색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553198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getSearchWord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0" y="908050"/>
            <a:ext cx="6387460" cy="359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검색 결과 화면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6271141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searchContentGroup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0" y="908050"/>
            <a:ext cx="6387460" cy="35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상세 화면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263420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getContentGroupInfo</a:t>
                      </a:r>
                      <a:r>
                        <a:rPr lang="en-US" altLang="ko-KR" sz="1200" dirty="0" smtClean="0">
                          <a:latin typeface="+mn-lt"/>
                        </a:rPr>
                        <a:t> / </a:t>
                      </a:r>
                      <a:r>
                        <a:rPr lang="en-US" altLang="ko-KR" sz="1200" dirty="0" err="1" smtClean="0">
                          <a:latin typeface="+mn-lt"/>
                        </a:rPr>
                        <a:t>getAssetInfo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getAssetListByContentGroupId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recommendContentGroupByAssetId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1" y="908050"/>
            <a:ext cx="6387458" cy="35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시리즈 상세 화면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728110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getContentGroupInfo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getEpisodePeerListByContentGroupId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getAssetListByEpisodePeerId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recommendContentGroupByAssetId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1" y="908050"/>
            <a:ext cx="6387458" cy="359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2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번들</a:t>
            </a:r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상세 화면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942161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getBundleProductInfo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1" y="908050"/>
            <a:ext cx="6387457" cy="359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구매 시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126989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purchaseProduct</a:t>
                      </a:r>
                      <a:r>
                        <a:rPr lang="en-US" altLang="ko-KR" sz="1200" dirty="0" smtClean="0">
                          <a:latin typeface="+mn-lt"/>
                        </a:rPr>
                        <a:t> 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purchaseAssetEx2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purchaseProductByCoupon2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purchaseByCoupon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latin typeface="+mn-lt"/>
                        </a:rPr>
                        <a:t>purchaseProductByPoint</a:t>
                      </a:r>
                      <a:endParaRPr lang="ko-KR" altLang="en-US" sz="120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purchaseByPoint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purchaseProductByComplexMethods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purchaseByComplexMethods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1" y="908050"/>
            <a:ext cx="6387457" cy="35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2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스마트폰</a:t>
            </a:r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구매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772060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startPurchaseBySmartPhone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confirmPurchaseBySmartPhone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cancelPurchaseBySmartPhone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2" y="908050"/>
            <a:ext cx="6387455" cy="35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종료팝업 연관 </a:t>
            </a:r>
            <a:r>
              <a:rPr lang="ko-KR" alt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컨텐츠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390254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recommendContentGroupByAssetId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recommendContentGroupBySubscriber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2" y="908050"/>
            <a:ext cx="6387455" cy="35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4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b="1" dirty="0">
              <a:latin typeface="Consolas" panose="020B0609020204030204" pitchFamily="49" charset="0"/>
              <a:ea typeface="맑은 고딕" pitchFamily="50" charset="-127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958270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8656"/>
                <a:gridCol w="541094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authenticateClient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wHAS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smtClean="0">
                          <a:latin typeface="+mn-lt"/>
                        </a:rPr>
                        <a:t>인증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. </a:t>
                      </a:r>
                      <a:r>
                        <a:rPr lang="ko-KR" altLang="en-US" sz="1200" baseline="0" smtClean="0">
                          <a:latin typeface="+mn-lt"/>
                        </a:rPr>
                        <a:t>터미널키 획득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getAvailablePaymentType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사용가능한</a:t>
                      </a:r>
                      <a:r>
                        <a:rPr lang="ko-KR" altLang="en-US" sz="1200" dirty="0" smtClean="0">
                          <a:latin typeface="+mn-lt"/>
                        </a:rPr>
                        <a:t> </a:t>
                      </a:r>
                      <a:r>
                        <a:rPr lang="en-US" altLang="ko-KR" sz="1200" dirty="0" err="1" smtClean="0">
                          <a:latin typeface="+mn-lt"/>
                        </a:rPr>
                        <a:t>PaymentType</a:t>
                      </a:r>
                      <a:r>
                        <a:rPr lang="en-US" altLang="ko-KR" sz="1200" dirty="0" smtClean="0">
                          <a:latin typeface="+mn-lt"/>
                        </a:rPr>
                        <a:t> </a:t>
                      </a:r>
                      <a:r>
                        <a:rPr lang="ko-KR" altLang="en-US" sz="1200" smtClean="0">
                          <a:latin typeface="+mn-lt"/>
                        </a:rPr>
                        <a:t>조회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getCouponBalance2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Point</a:t>
                      </a:r>
                      <a:r>
                        <a:rPr lang="ko-KR" altLang="en-US" sz="1200" smtClean="0">
                          <a:latin typeface="+mn-lt"/>
                        </a:rPr>
                        <a:t>잔액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smtClean="0">
                          <a:latin typeface="+mn-lt"/>
                        </a:rPr>
                        <a:t>할인권 등 조회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getCheckAdultOption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연령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제한값은</a:t>
                      </a:r>
                      <a:r>
                        <a:rPr lang="ko-KR" altLang="en-US" sz="1200" dirty="0" smtClean="0"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셋탑설정을</a:t>
                      </a:r>
                      <a:r>
                        <a:rPr lang="ko-KR" altLang="en-US" sz="1200" dirty="0" smtClean="0">
                          <a:latin typeface="+mn-lt"/>
                        </a:rPr>
                        <a:t> 이용</a:t>
                      </a:r>
                      <a:r>
                        <a:rPr lang="en-US" altLang="ko-KR" sz="1200" dirty="0" smtClean="0">
                          <a:latin typeface="+mn-lt"/>
                        </a:rPr>
                        <a:t>. </a:t>
                      </a:r>
                      <a:r>
                        <a:rPr lang="ko-KR" altLang="en-US" sz="1200" smtClean="0">
                          <a:latin typeface="+mn-lt"/>
                        </a:rPr>
                        <a:t>셋탑설정이 무제한일때 해당값을 이용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getPointBalance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TVPoint</a:t>
                      </a:r>
                      <a:r>
                        <a:rPr lang="en-US" altLang="ko-KR" sz="12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200" baseline="0" smtClean="0">
                          <a:latin typeface="+mn-lt"/>
                        </a:rPr>
                        <a:t>잔액 조회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notifyStartPlay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재생시</a:t>
                      </a:r>
                      <a:r>
                        <a:rPr lang="ko-KR" altLang="en-US" sz="1200" dirty="0" smtClean="0">
                          <a:latin typeface="+mn-lt"/>
                        </a:rPr>
                        <a:t> 서버에 알림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notifyStopPlay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종료시</a:t>
                      </a:r>
                      <a:r>
                        <a:rPr lang="ko-KR" altLang="en-US" sz="1200" dirty="0" smtClean="0">
                          <a:latin typeface="+mn-lt"/>
                        </a:rPr>
                        <a:t> 서버에 알림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subscribeAutopayCouponProduct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월정액</a:t>
                      </a:r>
                      <a:r>
                        <a:rPr lang="ko-KR" altLang="en-US" sz="1200" dirty="0" smtClean="0">
                          <a:latin typeface="+mn-lt"/>
                        </a:rPr>
                        <a:t> 쿠폰 가입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chargeCoupon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쿠폰 구매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requestAuthCode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스마트폰</a:t>
                      </a:r>
                      <a:r>
                        <a:rPr lang="ko-KR" altLang="en-US" sz="1200" dirty="0" smtClean="0">
                          <a:latin typeface="+mn-lt"/>
                        </a:rPr>
                        <a:t> 등록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removeUser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lt"/>
                        </a:rPr>
                        <a:t>스마트폰</a:t>
                      </a:r>
                      <a:r>
                        <a:rPr lang="ko-KR" altLang="en-US" sz="1200" dirty="0" smtClean="0">
                          <a:latin typeface="+mn-lt"/>
                        </a:rPr>
                        <a:t> 등록 삭제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setReviewRating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평점 등록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getLatestOffset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이전 재생위치 확인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getProductInfo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Product </a:t>
                      </a:r>
                      <a:r>
                        <a:rPr lang="ko-KR" altLang="en-US" sz="1200" smtClean="0">
                          <a:latin typeface="+mn-lt"/>
                        </a:rPr>
                        <a:t>상세정보 조회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60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카테고리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getCategoryTree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getCategoryLinkTree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5" cy="35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6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에셋리스트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601739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getAssetList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5" cy="3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9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컨텐츠</a:t>
            </a:r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그룹 리스트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684910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getContentGroupList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5" cy="3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번들 상품 리스트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6233766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getBundleProductList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4" cy="3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8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이벤트 리스트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81178"/>
              </p:ext>
            </p:extLst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getEventList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050"/>
            <a:ext cx="6387464" cy="3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완료된 이벤트 리스트</a:t>
            </a:r>
            <a:endParaRPr lang="ko-KR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Page </a:t>
            </a:r>
            <a:fld id="{7083170E-DDDE-47C3-8ECB-862A7590032E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908050"/>
          <a:ext cx="8229600" cy="556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/>
                <a:gridCol w="4114800"/>
              </a:tblGrid>
              <a:tr h="37084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결정 방식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lt"/>
                        </a:rPr>
                        <a:t>사용 </a:t>
                      </a:r>
                      <a:r>
                        <a:rPr lang="en-US" altLang="ko-KR" sz="1200" dirty="0" smtClean="0">
                          <a:latin typeface="+mn-lt"/>
                        </a:rPr>
                        <a:t>API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</a:rPr>
                        <a:t>getEventList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908050"/>
            <a:ext cx="6387462" cy="3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25364</TotalTime>
  <Words>519</Words>
  <Application>Microsoft Office PowerPoint</Application>
  <PresentationFormat>화면 슬라이드 쇼(4:3)</PresentationFormat>
  <Paragraphs>301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Arial</vt:lpstr>
      <vt:lpstr>굴림</vt:lpstr>
      <vt:lpstr>Consolas</vt:lpstr>
      <vt:lpstr>맑은 고딕</vt:lpstr>
      <vt:lpstr>Wingdings</vt:lpstr>
      <vt:lpstr>Office 테마</vt:lpstr>
      <vt:lpstr>C&amp;M Cloud UI CCA Overview</vt:lpstr>
      <vt:lpstr>PowerPoint 프레젠테이션</vt:lpstr>
      <vt:lpstr>ViewType Table</vt:lpstr>
      <vt:lpstr>카테고리</vt:lpstr>
      <vt:lpstr>에셋리스트</vt:lpstr>
      <vt:lpstr>컨텐츠 그룹 리스트</vt:lpstr>
      <vt:lpstr>번들 상품 리스트</vt:lpstr>
      <vt:lpstr>이벤트 리스트</vt:lpstr>
      <vt:lpstr>완료된 이벤트 리스트</vt:lpstr>
      <vt:lpstr>인기순위 리스트</vt:lpstr>
      <vt:lpstr>나만의 추천</vt:lpstr>
      <vt:lpstr>MD 추천</vt:lpstr>
      <vt:lpstr>가입자별 추천</vt:lpstr>
      <vt:lpstr>포스터 리스트</vt:lpstr>
      <vt:lpstr>연관 컨텐츠 리스트</vt:lpstr>
      <vt:lpstr>MYTV ViewType Table</vt:lpstr>
      <vt:lpstr>MYTV ViewType Table</vt:lpstr>
      <vt:lpstr>쿠폰 구매</vt:lpstr>
      <vt:lpstr>쿠폰 등록</vt:lpstr>
      <vt:lpstr>쿠폰 사용내역</vt:lpstr>
      <vt:lpstr>쿠폰 이용안내</vt:lpstr>
      <vt:lpstr>월정액 쿠폰</vt:lpstr>
      <vt:lpstr>할인권 사용내역</vt:lpstr>
      <vt:lpstr>구매 목록</vt:lpstr>
      <vt:lpstr>시청 목록</vt:lpstr>
      <vt:lpstr>월정액 가입목록</vt:lpstr>
      <vt:lpstr>스마트폰 등록</vt:lpstr>
      <vt:lpstr>찜목록</vt:lpstr>
      <vt:lpstr>이용가이드</vt:lpstr>
      <vt:lpstr>PowerPoint 프레젠테이션</vt:lpstr>
      <vt:lpstr>키워드 검색</vt:lpstr>
      <vt:lpstr>검색 결과 화면</vt:lpstr>
      <vt:lpstr>상세 화면</vt:lpstr>
      <vt:lpstr>시리즈 상세 화면</vt:lpstr>
      <vt:lpstr>번들 상세 화면</vt:lpstr>
      <vt:lpstr>구매 시</vt:lpstr>
      <vt:lpstr>스마트폰 구매</vt:lpstr>
      <vt:lpstr>종료팝업 연관 컨텐츠</vt:lpstr>
      <vt:lpstr>PowerPoint 프레젠테이션</vt:lpstr>
    </vt:vector>
  </TitlesOfParts>
  <Company>CASTIS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Chawon Lee</dc:creator>
  <cp:lastModifiedBy>Ryu</cp:lastModifiedBy>
  <cp:revision>469</cp:revision>
  <dcterms:created xsi:type="dcterms:W3CDTF">2011-04-25T02:47:55Z</dcterms:created>
  <dcterms:modified xsi:type="dcterms:W3CDTF">2015-08-27T08:30:16Z</dcterms:modified>
</cp:coreProperties>
</file>